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2" r:id="rId3"/>
    <p:sldId id="258" r:id="rId4"/>
    <p:sldId id="260" r:id="rId5"/>
    <p:sldId id="261" r:id="rId6"/>
    <p:sldId id="259" r:id="rId7"/>
    <p:sldId id="257" r:id="rId8"/>
    <p:sldId id="266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5"/>
    <p:restoredTop sz="88936"/>
  </p:normalViewPr>
  <p:slideViewPr>
    <p:cSldViewPr snapToGrid="0" snapToObjects="1">
      <p:cViewPr varScale="1">
        <p:scale>
          <a:sx n="87" d="100"/>
          <a:sy n="87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A07E22-74C0-4E85-9EB1-59A2C8D66BC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A7E88D0-829C-4112-8D3A-9C4CA7B64185}">
      <dgm:prSet/>
      <dgm:spPr/>
      <dgm:t>
        <a:bodyPr/>
        <a:lstStyle/>
        <a:p>
          <a:pPr>
            <a:defRPr cap="all"/>
          </a:pPr>
          <a:r>
            <a:rPr lang="en-US" dirty="0"/>
            <a:t>It Reduces the number of Gun Related Deaths</a:t>
          </a:r>
        </a:p>
      </dgm:t>
    </dgm:pt>
    <dgm:pt modelId="{E9D692CF-9E71-4AFF-B640-CAA650DB8E58}" type="parTrans" cxnId="{DFA366D8-688D-4F59-9A77-74E2C1E6ECA9}">
      <dgm:prSet/>
      <dgm:spPr/>
      <dgm:t>
        <a:bodyPr/>
        <a:lstStyle/>
        <a:p>
          <a:endParaRPr lang="en-US"/>
        </a:p>
      </dgm:t>
    </dgm:pt>
    <dgm:pt modelId="{98D8AD38-1B48-48E7-BF8F-1A3BE61F1791}" type="sibTrans" cxnId="{DFA366D8-688D-4F59-9A77-74E2C1E6ECA9}">
      <dgm:prSet/>
      <dgm:spPr/>
      <dgm:t>
        <a:bodyPr/>
        <a:lstStyle/>
        <a:p>
          <a:endParaRPr lang="en-US"/>
        </a:p>
      </dgm:t>
    </dgm:pt>
    <dgm:pt modelId="{F107BF84-8BDA-4591-918F-A194140533B1}">
      <dgm:prSet/>
      <dgm:spPr/>
      <dgm:t>
        <a:bodyPr/>
        <a:lstStyle/>
        <a:p>
          <a:pPr>
            <a:defRPr cap="all"/>
          </a:pPr>
          <a:r>
            <a:rPr lang="en-US"/>
            <a:t>Has been effective in other countries</a:t>
          </a:r>
        </a:p>
      </dgm:t>
    </dgm:pt>
    <dgm:pt modelId="{C2C87DCD-E89B-4D90-A894-DB0632B2D9C9}" type="parTrans" cxnId="{4637A39D-BA99-4DCA-AC35-E80B06B97DB8}">
      <dgm:prSet/>
      <dgm:spPr/>
      <dgm:t>
        <a:bodyPr/>
        <a:lstStyle/>
        <a:p>
          <a:endParaRPr lang="en-US"/>
        </a:p>
      </dgm:t>
    </dgm:pt>
    <dgm:pt modelId="{5A88CFC6-4D3E-408A-9F49-69A35FA30240}" type="sibTrans" cxnId="{4637A39D-BA99-4DCA-AC35-E80B06B97DB8}">
      <dgm:prSet/>
      <dgm:spPr/>
      <dgm:t>
        <a:bodyPr/>
        <a:lstStyle/>
        <a:p>
          <a:endParaRPr lang="en-US"/>
        </a:p>
      </dgm:t>
    </dgm:pt>
    <dgm:pt modelId="{214F3299-7A87-4D34-B644-865E08675BB1}">
      <dgm:prSet/>
      <dgm:spPr/>
      <dgm:t>
        <a:bodyPr/>
        <a:lstStyle/>
        <a:p>
          <a:pPr>
            <a:defRPr cap="all"/>
          </a:pPr>
          <a:r>
            <a:rPr lang="en-US"/>
            <a:t>Reduces the number of suicides </a:t>
          </a:r>
        </a:p>
      </dgm:t>
    </dgm:pt>
    <dgm:pt modelId="{B8928B4E-37DB-42CE-B5EC-8B93A1DCA763}" type="parTrans" cxnId="{04D30193-E05E-486D-841D-CC8911129E71}">
      <dgm:prSet/>
      <dgm:spPr/>
      <dgm:t>
        <a:bodyPr/>
        <a:lstStyle/>
        <a:p>
          <a:endParaRPr lang="en-US"/>
        </a:p>
      </dgm:t>
    </dgm:pt>
    <dgm:pt modelId="{E7DFA2C6-2852-41D7-B863-54885E32E5ED}" type="sibTrans" cxnId="{04D30193-E05E-486D-841D-CC8911129E71}">
      <dgm:prSet/>
      <dgm:spPr/>
      <dgm:t>
        <a:bodyPr/>
        <a:lstStyle/>
        <a:p>
          <a:endParaRPr lang="en-US"/>
        </a:p>
      </dgm:t>
    </dgm:pt>
    <dgm:pt modelId="{466F24D5-2964-4166-8133-C4034CF645B8}">
      <dgm:prSet/>
      <dgm:spPr/>
      <dgm:t>
        <a:bodyPr/>
        <a:lstStyle/>
        <a:p>
          <a:pPr>
            <a:defRPr cap="all"/>
          </a:pPr>
          <a:r>
            <a:rPr lang="en-US"/>
            <a:t>Gun violence is expensive</a:t>
          </a:r>
        </a:p>
      </dgm:t>
    </dgm:pt>
    <dgm:pt modelId="{7D0201D0-AB67-4FDF-8EA8-40C9DACADC10}" type="parTrans" cxnId="{168AD6D1-CE84-4682-B25E-B30708523CA9}">
      <dgm:prSet/>
      <dgm:spPr/>
      <dgm:t>
        <a:bodyPr/>
        <a:lstStyle/>
        <a:p>
          <a:endParaRPr lang="en-US"/>
        </a:p>
      </dgm:t>
    </dgm:pt>
    <dgm:pt modelId="{543FD716-6E22-4E27-942E-CAB36056F48F}" type="sibTrans" cxnId="{168AD6D1-CE84-4682-B25E-B30708523CA9}">
      <dgm:prSet/>
      <dgm:spPr/>
      <dgm:t>
        <a:bodyPr/>
        <a:lstStyle/>
        <a:p>
          <a:endParaRPr lang="en-US"/>
        </a:p>
      </dgm:t>
    </dgm:pt>
    <dgm:pt modelId="{4E48ED1D-8C0B-4039-A6B9-63D100CBC665}" type="pres">
      <dgm:prSet presAssocID="{4BA07E22-74C0-4E85-9EB1-59A2C8D66BCD}" presName="root" presStyleCnt="0">
        <dgm:presLayoutVars>
          <dgm:dir/>
          <dgm:resizeHandles val="exact"/>
        </dgm:presLayoutVars>
      </dgm:prSet>
      <dgm:spPr/>
    </dgm:pt>
    <dgm:pt modelId="{3C8A5F86-697E-42D2-B4F2-353311304FD4}" type="pres">
      <dgm:prSet presAssocID="{FA7E88D0-829C-4112-8D3A-9C4CA7B64185}" presName="compNode" presStyleCnt="0"/>
      <dgm:spPr/>
    </dgm:pt>
    <dgm:pt modelId="{E01C62A4-CF82-4BDD-919B-4410C86632DE}" type="pres">
      <dgm:prSet presAssocID="{FA7E88D0-829C-4112-8D3A-9C4CA7B6418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B743436-6A84-4917-AB5C-BB011BEC44F5}" type="pres">
      <dgm:prSet presAssocID="{FA7E88D0-829C-4112-8D3A-9C4CA7B641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4178893F-64C9-49AA-BB56-48FFFC7EE0C1}" type="pres">
      <dgm:prSet presAssocID="{FA7E88D0-829C-4112-8D3A-9C4CA7B64185}" presName="spaceRect" presStyleCnt="0"/>
      <dgm:spPr/>
    </dgm:pt>
    <dgm:pt modelId="{FA50A459-0685-4555-87D8-D48519563300}" type="pres">
      <dgm:prSet presAssocID="{FA7E88D0-829C-4112-8D3A-9C4CA7B64185}" presName="textRect" presStyleLbl="revTx" presStyleIdx="0" presStyleCnt="4">
        <dgm:presLayoutVars>
          <dgm:chMax val="1"/>
          <dgm:chPref val="1"/>
        </dgm:presLayoutVars>
      </dgm:prSet>
      <dgm:spPr/>
    </dgm:pt>
    <dgm:pt modelId="{9B63CA40-5FF9-46ED-9443-1C49144C1876}" type="pres">
      <dgm:prSet presAssocID="{98D8AD38-1B48-48E7-BF8F-1A3BE61F1791}" presName="sibTrans" presStyleCnt="0"/>
      <dgm:spPr/>
    </dgm:pt>
    <dgm:pt modelId="{43ABCEB4-772F-43DF-B0A2-15E3B0970980}" type="pres">
      <dgm:prSet presAssocID="{F107BF84-8BDA-4591-918F-A194140533B1}" presName="compNode" presStyleCnt="0"/>
      <dgm:spPr/>
    </dgm:pt>
    <dgm:pt modelId="{771EE3A9-8455-4240-9B75-9584A3ABFE81}" type="pres">
      <dgm:prSet presAssocID="{F107BF84-8BDA-4591-918F-A194140533B1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293E27-89A8-420A-8A1B-A12D1655303B}" type="pres">
      <dgm:prSet presAssocID="{F107BF84-8BDA-4591-918F-A194140533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frica"/>
        </a:ext>
      </dgm:extLst>
    </dgm:pt>
    <dgm:pt modelId="{4D10FB99-7617-4B89-9FB5-74BFFA29A21B}" type="pres">
      <dgm:prSet presAssocID="{F107BF84-8BDA-4591-918F-A194140533B1}" presName="spaceRect" presStyleCnt="0"/>
      <dgm:spPr/>
    </dgm:pt>
    <dgm:pt modelId="{634B225E-5D83-4A44-8E7D-FF9FB1689DD0}" type="pres">
      <dgm:prSet presAssocID="{F107BF84-8BDA-4591-918F-A194140533B1}" presName="textRect" presStyleLbl="revTx" presStyleIdx="1" presStyleCnt="4">
        <dgm:presLayoutVars>
          <dgm:chMax val="1"/>
          <dgm:chPref val="1"/>
        </dgm:presLayoutVars>
      </dgm:prSet>
      <dgm:spPr/>
    </dgm:pt>
    <dgm:pt modelId="{F65BC9DD-D682-4024-A344-CB38361FCBE5}" type="pres">
      <dgm:prSet presAssocID="{5A88CFC6-4D3E-408A-9F49-69A35FA30240}" presName="sibTrans" presStyleCnt="0"/>
      <dgm:spPr/>
    </dgm:pt>
    <dgm:pt modelId="{E74B6F63-E233-4202-9431-467672D0EF0A}" type="pres">
      <dgm:prSet presAssocID="{214F3299-7A87-4D34-B644-865E08675BB1}" presName="compNode" presStyleCnt="0"/>
      <dgm:spPr/>
    </dgm:pt>
    <dgm:pt modelId="{92034342-123E-4810-AA73-0B14A7531A6C}" type="pres">
      <dgm:prSet presAssocID="{214F3299-7A87-4D34-B644-865E08675BB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8E93F10-FBA1-4000-B462-C1BCD66D779B}" type="pres">
      <dgm:prSet presAssocID="{214F3299-7A87-4D34-B644-865E08675B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3C96BE5F-BA97-49E1-B1F0-199F733E07F9}" type="pres">
      <dgm:prSet presAssocID="{214F3299-7A87-4D34-B644-865E08675BB1}" presName="spaceRect" presStyleCnt="0"/>
      <dgm:spPr/>
    </dgm:pt>
    <dgm:pt modelId="{08EC8FF3-570B-496A-AD10-3B570F4D68E6}" type="pres">
      <dgm:prSet presAssocID="{214F3299-7A87-4D34-B644-865E08675BB1}" presName="textRect" presStyleLbl="revTx" presStyleIdx="2" presStyleCnt="4">
        <dgm:presLayoutVars>
          <dgm:chMax val="1"/>
          <dgm:chPref val="1"/>
        </dgm:presLayoutVars>
      </dgm:prSet>
      <dgm:spPr/>
    </dgm:pt>
    <dgm:pt modelId="{16B3C9A0-7377-41EE-95CD-E2720D907422}" type="pres">
      <dgm:prSet presAssocID="{E7DFA2C6-2852-41D7-B863-54885E32E5ED}" presName="sibTrans" presStyleCnt="0"/>
      <dgm:spPr/>
    </dgm:pt>
    <dgm:pt modelId="{D3624D96-CA40-41D1-AA5D-3C8A1817073A}" type="pres">
      <dgm:prSet presAssocID="{466F24D5-2964-4166-8133-C4034CF645B8}" presName="compNode" presStyleCnt="0"/>
      <dgm:spPr/>
    </dgm:pt>
    <dgm:pt modelId="{75413206-6766-4FF0-ACF5-688FAB9A91C3}" type="pres">
      <dgm:prSet presAssocID="{466F24D5-2964-4166-8133-C4034CF645B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70A526A-427B-4E98-BA38-C7186B26ED6C}" type="pres">
      <dgm:prSet presAssocID="{466F24D5-2964-4166-8133-C4034CF64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D423334-D868-4953-B3F5-0810A3CD3A9F}" type="pres">
      <dgm:prSet presAssocID="{466F24D5-2964-4166-8133-C4034CF645B8}" presName="spaceRect" presStyleCnt="0"/>
      <dgm:spPr/>
    </dgm:pt>
    <dgm:pt modelId="{EE959CFD-A658-44DD-A60B-7E26B635D3E2}" type="pres">
      <dgm:prSet presAssocID="{466F24D5-2964-4166-8133-C4034CF645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AC8620-24CB-4DE2-BFCC-FAEFD5B19B26}" type="presOf" srcId="{FA7E88D0-829C-4112-8D3A-9C4CA7B64185}" destId="{FA50A459-0685-4555-87D8-D48519563300}" srcOrd="0" destOrd="0" presId="urn:microsoft.com/office/officeart/2018/5/layout/IconLeafLabelList"/>
    <dgm:cxn modelId="{62BCCB2F-D3C7-4AAE-B56D-E2FB58B85FBB}" type="presOf" srcId="{214F3299-7A87-4D34-B644-865E08675BB1}" destId="{08EC8FF3-570B-496A-AD10-3B570F4D68E6}" srcOrd="0" destOrd="0" presId="urn:microsoft.com/office/officeart/2018/5/layout/IconLeafLabelList"/>
    <dgm:cxn modelId="{47D16032-A370-4148-85E1-ED34AFA8454B}" type="presOf" srcId="{F107BF84-8BDA-4591-918F-A194140533B1}" destId="{634B225E-5D83-4A44-8E7D-FF9FB1689DD0}" srcOrd="0" destOrd="0" presId="urn:microsoft.com/office/officeart/2018/5/layout/IconLeafLabelList"/>
    <dgm:cxn modelId="{FC0EF268-C431-40CA-B20F-BB34DDB00830}" type="presOf" srcId="{4BA07E22-74C0-4E85-9EB1-59A2C8D66BCD}" destId="{4E48ED1D-8C0B-4039-A6B9-63D100CBC665}" srcOrd="0" destOrd="0" presId="urn:microsoft.com/office/officeart/2018/5/layout/IconLeafLabelList"/>
    <dgm:cxn modelId="{04D30193-E05E-486D-841D-CC8911129E71}" srcId="{4BA07E22-74C0-4E85-9EB1-59A2C8D66BCD}" destId="{214F3299-7A87-4D34-B644-865E08675BB1}" srcOrd="2" destOrd="0" parTransId="{B8928B4E-37DB-42CE-B5EC-8B93A1DCA763}" sibTransId="{E7DFA2C6-2852-41D7-B863-54885E32E5ED}"/>
    <dgm:cxn modelId="{4637A39D-BA99-4DCA-AC35-E80B06B97DB8}" srcId="{4BA07E22-74C0-4E85-9EB1-59A2C8D66BCD}" destId="{F107BF84-8BDA-4591-918F-A194140533B1}" srcOrd="1" destOrd="0" parTransId="{C2C87DCD-E89B-4D90-A894-DB0632B2D9C9}" sibTransId="{5A88CFC6-4D3E-408A-9F49-69A35FA30240}"/>
    <dgm:cxn modelId="{B1E85BAD-0795-4D9B-8180-8171D5CCDB09}" type="presOf" srcId="{466F24D5-2964-4166-8133-C4034CF645B8}" destId="{EE959CFD-A658-44DD-A60B-7E26B635D3E2}" srcOrd="0" destOrd="0" presId="urn:microsoft.com/office/officeart/2018/5/layout/IconLeafLabelList"/>
    <dgm:cxn modelId="{168AD6D1-CE84-4682-B25E-B30708523CA9}" srcId="{4BA07E22-74C0-4E85-9EB1-59A2C8D66BCD}" destId="{466F24D5-2964-4166-8133-C4034CF645B8}" srcOrd="3" destOrd="0" parTransId="{7D0201D0-AB67-4FDF-8EA8-40C9DACADC10}" sibTransId="{543FD716-6E22-4E27-942E-CAB36056F48F}"/>
    <dgm:cxn modelId="{DFA366D8-688D-4F59-9A77-74E2C1E6ECA9}" srcId="{4BA07E22-74C0-4E85-9EB1-59A2C8D66BCD}" destId="{FA7E88D0-829C-4112-8D3A-9C4CA7B64185}" srcOrd="0" destOrd="0" parTransId="{E9D692CF-9E71-4AFF-B640-CAA650DB8E58}" sibTransId="{98D8AD38-1B48-48E7-BF8F-1A3BE61F1791}"/>
    <dgm:cxn modelId="{2E344362-080E-40B4-9877-6A78202C4D49}" type="presParOf" srcId="{4E48ED1D-8C0B-4039-A6B9-63D100CBC665}" destId="{3C8A5F86-697E-42D2-B4F2-353311304FD4}" srcOrd="0" destOrd="0" presId="urn:microsoft.com/office/officeart/2018/5/layout/IconLeafLabelList"/>
    <dgm:cxn modelId="{A39528AF-49D8-4271-B512-316A77F086F4}" type="presParOf" srcId="{3C8A5F86-697E-42D2-B4F2-353311304FD4}" destId="{E01C62A4-CF82-4BDD-919B-4410C86632DE}" srcOrd="0" destOrd="0" presId="urn:microsoft.com/office/officeart/2018/5/layout/IconLeafLabelList"/>
    <dgm:cxn modelId="{B38BD1C7-DADA-4A3F-A0B9-6C2512FF3B29}" type="presParOf" srcId="{3C8A5F86-697E-42D2-B4F2-353311304FD4}" destId="{3B743436-6A84-4917-AB5C-BB011BEC44F5}" srcOrd="1" destOrd="0" presId="urn:microsoft.com/office/officeart/2018/5/layout/IconLeafLabelList"/>
    <dgm:cxn modelId="{B2C3A851-E7A8-4940-9B8E-BE47B8DAB2E6}" type="presParOf" srcId="{3C8A5F86-697E-42D2-B4F2-353311304FD4}" destId="{4178893F-64C9-49AA-BB56-48FFFC7EE0C1}" srcOrd="2" destOrd="0" presId="urn:microsoft.com/office/officeart/2018/5/layout/IconLeafLabelList"/>
    <dgm:cxn modelId="{193BCA34-E82C-4986-80EA-32E105C4156C}" type="presParOf" srcId="{3C8A5F86-697E-42D2-B4F2-353311304FD4}" destId="{FA50A459-0685-4555-87D8-D48519563300}" srcOrd="3" destOrd="0" presId="urn:microsoft.com/office/officeart/2018/5/layout/IconLeafLabelList"/>
    <dgm:cxn modelId="{C8497F1F-C5E1-4871-AE3A-049224A6FE1A}" type="presParOf" srcId="{4E48ED1D-8C0B-4039-A6B9-63D100CBC665}" destId="{9B63CA40-5FF9-46ED-9443-1C49144C1876}" srcOrd="1" destOrd="0" presId="urn:microsoft.com/office/officeart/2018/5/layout/IconLeafLabelList"/>
    <dgm:cxn modelId="{14F72497-A8F9-41B7-9E80-66D942502215}" type="presParOf" srcId="{4E48ED1D-8C0B-4039-A6B9-63D100CBC665}" destId="{43ABCEB4-772F-43DF-B0A2-15E3B0970980}" srcOrd="2" destOrd="0" presId="urn:microsoft.com/office/officeart/2018/5/layout/IconLeafLabelList"/>
    <dgm:cxn modelId="{6B206481-4891-469F-8549-CE0188C98C2A}" type="presParOf" srcId="{43ABCEB4-772F-43DF-B0A2-15E3B0970980}" destId="{771EE3A9-8455-4240-9B75-9584A3ABFE81}" srcOrd="0" destOrd="0" presId="urn:microsoft.com/office/officeart/2018/5/layout/IconLeafLabelList"/>
    <dgm:cxn modelId="{43E971B7-5D7B-48AC-B7B1-586C3B4C83AC}" type="presParOf" srcId="{43ABCEB4-772F-43DF-B0A2-15E3B0970980}" destId="{45293E27-89A8-420A-8A1B-A12D1655303B}" srcOrd="1" destOrd="0" presId="urn:microsoft.com/office/officeart/2018/5/layout/IconLeafLabelList"/>
    <dgm:cxn modelId="{509DBB50-E73E-4E41-9040-7E3F2DF2F2B1}" type="presParOf" srcId="{43ABCEB4-772F-43DF-B0A2-15E3B0970980}" destId="{4D10FB99-7617-4B89-9FB5-74BFFA29A21B}" srcOrd="2" destOrd="0" presId="urn:microsoft.com/office/officeart/2018/5/layout/IconLeafLabelList"/>
    <dgm:cxn modelId="{952C6FFF-3245-42C4-A42D-B892FA56AEA7}" type="presParOf" srcId="{43ABCEB4-772F-43DF-B0A2-15E3B0970980}" destId="{634B225E-5D83-4A44-8E7D-FF9FB1689DD0}" srcOrd="3" destOrd="0" presId="urn:microsoft.com/office/officeart/2018/5/layout/IconLeafLabelList"/>
    <dgm:cxn modelId="{E32BDFAB-6C95-4644-9EDA-A4928F1254D8}" type="presParOf" srcId="{4E48ED1D-8C0B-4039-A6B9-63D100CBC665}" destId="{F65BC9DD-D682-4024-A344-CB38361FCBE5}" srcOrd="3" destOrd="0" presId="urn:microsoft.com/office/officeart/2018/5/layout/IconLeafLabelList"/>
    <dgm:cxn modelId="{1CFE6A1A-C16F-4E7E-8A5F-7FE397DBFDD3}" type="presParOf" srcId="{4E48ED1D-8C0B-4039-A6B9-63D100CBC665}" destId="{E74B6F63-E233-4202-9431-467672D0EF0A}" srcOrd="4" destOrd="0" presId="urn:microsoft.com/office/officeart/2018/5/layout/IconLeafLabelList"/>
    <dgm:cxn modelId="{95086351-FBE4-4697-839C-5865FE9BBB87}" type="presParOf" srcId="{E74B6F63-E233-4202-9431-467672D0EF0A}" destId="{92034342-123E-4810-AA73-0B14A7531A6C}" srcOrd="0" destOrd="0" presId="urn:microsoft.com/office/officeart/2018/5/layout/IconLeafLabelList"/>
    <dgm:cxn modelId="{5A024345-0850-4CE7-905D-0B03E6A57C88}" type="presParOf" srcId="{E74B6F63-E233-4202-9431-467672D0EF0A}" destId="{A8E93F10-FBA1-4000-B462-C1BCD66D779B}" srcOrd="1" destOrd="0" presId="urn:microsoft.com/office/officeart/2018/5/layout/IconLeafLabelList"/>
    <dgm:cxn modelId="{B1229CBC-F9CE-4903-BAB3-2B6129F8DDBC}" type="presParOf" srcId="{E74B6F63-E233-4202-9431-467672D0EF0A}" destId="{3C96BE5F-BA97-49E1-B1F0-199F733E07F9}" srcOrd="2" destOrd="0" presId="urn:microsoft.com/office/officeart/2018/5/layout/IconLeafLabelList"/>
    <dgm:cxn modelId="{84832098-AA48-4A99-A676-D212F25515A6}" type="presParOf" srcId="{E74B6F63-E233-4202-9431-467672D0EF0A}" destId="{08EC8FF3-570B-496A-AD10-3B570F4D68E6}" srcOrd="3" destOrd="0" presId="urn:microsoft.com/office/officeart/2018/5/layout/IconLeafLabelList"/>
    <dgm:cxn modelId="{54C7CF28-659A-4165-9EFA-8EB4BD01768B}" type="presParOf" srcId="{4E48ED1D-8C0B-4039-A6B9-63D100CBC665}" destId="{16B3C9A0-7377-41EE-95CD-E2720D907422}" srcOrd="5" destOrd="0" presId="urn:microsoft.com/office/officeart/2018/5/layout/IconLeafLabelList"/>
    <dgm:cxn modelId="{B0526597-02C8-4B52-94AE-04C8674FAFA5}" type="presParOf" srcId="{4E48ED1D-8C0B-4039-A6B9-63D100CBC665}" destId="{D3624D96-CA40-41D1-AA5D-3C8A1817073A}" srcOrd="6" destOrd="0" presId="urn:microsoft.com/office/officeart/2018/5/layout/IconLeafLabelList"/>
    <dgm:cxn modelId="{8D4D1D50-1D92-4103-BE75-4C3794D9F28D}" type="presParOf" srcId="{D3624D96-CA40-41D1-AA5D-3C8A1817073A}" destId="{75413206-6766-4FF0-ACF5-688FAB9A91C3}" srcOrd="0" destOrd="0" presId="urn:microsoft.com/office/officeart/2018/5/layout/IconLeafLabelList"/>
    <dgm:cxn modelId="{4B806623-5F89-4610-944E-0558B37D3212}" type="presParOf" srcId="{D3624D96-CA40-41D1-AA5D-3C8A1817073A}" destId="{470A526A-427B-4E98-BA38-C7186B26ED6C}" srcOrd="1" destOrd="0" presId="urn:microsoft.com/office/officeart/2018/5/layout/IconLeafLabelList"/>
    <dgm:cxn modelId="{A6D80CC5-3F14-46EC-954D-24D721E02027}" type="presParOf" srcId="{D3624D96-CA40-41D1-AA5D-3C8A1817073A}" destId="{BD423334-D868-4953-B3F5-0810A3CD3A9F}" srcOrd="2" destOrd="0" presId="urn:microsoft.com/office/officeart/2018/5/layout/IconLeafLabelList"/>
    <dgm:cxn modelId="{9C1B395C-DFAF-4B51-B9C7-65F52D47706E}" type="presParOf" srcId="{D3624D96-CA40-41D1-AA5D-3C8A1817073A}" destId="{EE959CFD-A658-44DD-A60B-7E26B635D3E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C62A4-CF82-4BDD-919B-4410C86632DE}">
      <dsp:nvSpPr>
        <dsp:cNvPr id="0" name=""/>
        <dsp:cNvSpPr/>
      </dsp:nvSpPr>
      <dsp:spPr>
        <a:xfrm>
          <a:off x="989778" y="492949"/>
          <a:ext cx="1264867" cy="12648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3436-6A84-4917-AB5C-BB011BEC44F5}">
      <dsp:nvSpPr>
        <dsp:cNvPr id="0" name=""/>
        <dsp:cNvSpPr/>
      </dsp:nvSpPr>
      <dsp:spPr>
        <a:xfrm>
          <a:off x="125934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0A459-0685-4555-87D8-D48519563300}">
      <dsp:nvSpPr>
        <dsp:cNvPr id="0" name=""/>
        <dsp:cNvSpPr/>
      </dsp:nvSpPr>
      <dsp:spPr>
        <a:xfrm>
          <a:off x="585436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It Reduces the number of Gun Related Deaths</a:t>
          </a:r>
        </a:p>
      </dsp:txBody>
      <dsp:txXfrm>
        <a:off x="585436" y="2151791"/>
        <a:ext cx="2073553" cy="720000"/>
      </dsp:txXfrm>
    </dsp:sp>
    <dsp:sp modelId="{771EE3A9-8455-4240-9B75-9584A3ABFE81}">
      <dsp:nvSpPr>
        <dsp:cNvPr id="0" name=""/>
        <dsp:cNvSpPr/>
      </dsp:nvSpPr>
      <dsp:spPr>
        <a:xfrm>
          <a:off x="3426203" y="492949"/>
          <a:ext cx="1264867" cy="12648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93E27-89A8-420A-8A1B-A12D1655303B}">
      <dsp:nvSpPr>
        <dsp:cNvPr id="0" name=""/>
        <dsp:cNvSpPr/>
      </dsp:nvSpPr>
      <dsp:spPr>
        <a:xfrm>
          <a:off x="369576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B225E-5D83-4A44-8E7D-FF9FB1689DD0}">
      <dsp:nvSpPr>
        <dsp:cNvPr id="0" name=""/>
        <dsp:cNvSpPr/>
      </dsp:nvSpPr>
      <dsp:spPr>
        <a:xfrm>
          <a:off x="302186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Has been effective in other countries</a:t>
          </a:r>
        </a:p>
      </dsp:txBody>
      <dsp:txXfrm>
        <a:off x="3021860" y="2151791"/>
        <a:ext cx="2073553" cy="720000"/>
      </dsp:txXfrm>
    </dsp:sp>
    <dsp:sp modelId="{92034342-123E-4810-AA73-0B14A7531A6C}">
      <dsp:nvSpPr>
        <dsp:cNvPr id="0" name=""/>
        <dsp:cNvSpPr/>
      </dsp:nvSpPr>
      <dsp:spPr>
        <a:xfrm>
          <a:off x="5862628" y="492949"/>
          <a:ext cx="1264867" cy="12648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3F10-FBA1-4000-B462-C1BCD66D779B}">
      <dsp:nvSpPr>
        <dsp:cNvPr id="0" name=""/>
        <dsp:cNvSpPr/>
      </dsp:nvSpPr>
      <dsp:spPr>
        <a:xfrm>
          <a:off x="6132190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C8FF3-570B-496A-AD10-3B570F4D68E6}">
      <dsp:nvSpPr>
        <dsp:cNvPr id="0" name=""/>
        <dsp:cNvSpPr/>
      </dsp:nvSpPr>
      <dsp:spPr>
        <a:xfrm>
          <a:off x="5458285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Reduces the number of suicides </a:t>
          </a:r>
        </a:p>
      </dsp:txBody>
      <dsp:txXfrm>
        <a:off x="5458285" y="2151791"/>
        <a:ext cx="2073553" cy="720000"/>
      </dsp:txXfrm>
    </dsp:sp>
    <dsp:sp modelId="{75413206-6766-4FF0-ACF5-688FAB9A91C3}">
      <dsp:nvSpPr>
        <dsp:cNvPr id="0" name=""/>
        <dsp:cNvSpPr/>
      </dsp:nvSpPr>
      <dsp:spPr>
        <a:xfrm>
          <a:off x="8299053" y="492949"/>
          <a:ext cx="1264867" cy="12648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A526A-427B-4E98-BA38-C7186B26ED6C}">
      <dsp:nvSpPr>
        <dsp:cNvPr id="0" name=""/>
        <dsp:cNvSpPr/>
      </dsp:nvSpPr>
      <dsp:spPr>
        <a:xfrm>
          <a:off x="8568615" y="76251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59CFD-A658-44DD-A60B-7E26B635D3E2}">
      <dsp:nvSpPr>
        <dsp:cNvPr id="0" name=""/>
        <dsp:cNvSpPr/>
      </dsp:nvSpPr>
      <dsp:spPr>
        <a:xfrm>
          <a:off x="7894710" y="2151791"/>
          <a:ext cx="20735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Gun violence is expensive</a:t>
          </a:r>
        </a:p>
      </dsp:txBody>
      <dsp:txXfrm>
        <a:off x="7894710" y="2151791"/>
        <a:ext cx="207355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CDD8B-95BD-264E-8B0F-415393C01D2D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8C8AF-EE2F-4641-A446-0B98196DF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6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iminaljusticedegreehub.com/debate-gun-control-effectiv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iminaljusticedegreehub.com/debate-gun-control-effectiv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tylab.com/life/2019/04/gun-control-firearms-law-deaths-shooting-state-data-research/586363/" TargetMode="External"/><Relationship Id="rId5" Type="http://schemas.openxmlformats.org/officeDocument/2006/relationships/hyperlink" Target="https://lawcenter.giffords.org/costs-of-gun-violence-statistics/" TargetMode="External"/><Relationship Id="rId4" Type="http://schemas.openxmlformats.org/officeDocument/2006/relationships/hyperlink" Target="https://www.forbes.com/sites/elizabethmacbride/2018/11/25/americas-gun-business-is-28b-the-gun-violence-business-is-bigger/#6427e72f3ae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https://www.criminaljusticedegreehub.com/debate-gun-control-effective/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8C8AF-EE2F-4641-A446-0B98196DFC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https://www.criminaljusticedegreehub.com/debate-gun-control-effective/</a:t>
            </a:r>
            <a:endParaRPr lang="en-US" dirty="0"/>
          </a:p>
          <a:p>
            <a:r>
              <a:rPr lang="en-US" dirty="0">
                <a:hlinkClick r:id="rId4"/>
              </a:rPr>
              <a:t>https://www.forbes.com/sites/elizabethmacbride/2018/11/25/americas-gun-business-is-28b-the-gun-violence-business-is-bigger/#6427e72f3ae8</a:t>
            </a:r>
            <a:endParaRPr lang="en-US" dirty="0"/>
          </a:p>
          <a:p>
            <a:r>
              <a:rPr lang="en-US" dirty="0">
                <a:hlinkClick r:id="rId5"/>
              </a:rPr>
              <a:t>https://lawcenter.giffords.org/costs-of-gun-violence-statistics/</a:t>
            </a:r>
            <a:endParaRPr lang="en-US" dirty="0"/>
          </a:p>
          <a:p>
            <a:r>
              <a:rPr lang="en-US" dirty="0">
                <a:hlinkClick r:id="rId6"/>
              </a:rPr>
              <a:t>https://www.citylab.com/life/2019/04/gun-control-firearms-law-deaths-shooting-state-data-research/586363/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8C8AF-EE2F-4641-A446-0B98196DFC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1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0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6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79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4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9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7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3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8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3981B0B-90BC-754A-9976-6B1577ACE85F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A6A7CB2-059D-7C4F-A4C1-649A6173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elizabethmacbride/2018/11/25/americas-gun-business-is-28b-the-gun-violence-business-is-bigger/#6427e72f3ae8" TargetMode="External"/><Relationship Id="rId7" Type="http://schemas.openxmlformats.org/officeDocument/2006/relationships/hyperlink" Target="https://www.washingtonpost.com/graphics/business/wonkblog/suicide-rates/" TargetMode="External"/><Relationship Id="rId2" Type="http://schemas.openxmlformats.org/officeDocument/2006/relationships/hyperlink" Target="https://www.criminaljusticedegreehub.com/debate-gun-control-effectiv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heguardian.com/us-news/2016/mar/15/so-america-this-is-how-you-do-gun-control" TargetMode="External"/><Relationship Id="rId5" Type="http://schemas.openxmlformats.org/officeDocument/2006/relationships/hyperlink" Target="https://www.citylab.com/life/2019/04/gun-control-firearms-law-deaths-shooting-state-data-research/586363/" TargetMode="External"/><Relationship Id="rId4" Type="http://schemas.openxmlformats.org/officeDocument/2006/relationships/hyperlink" Target="https://lawcenter.giffords.org/costs-of-gun-violence-statistic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93810-E9B2-5240-9FC0-05B89070F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We need more GUN CONTROL laws!!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24B22-A506-DE45-B593-EDF6E0C64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sz="2000" dirty="0"/>
              <a:t>By: Tanvi Wagle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672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3033-5C05-B949-A657-5B249B78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money!</a:t>
            </a:r>
            <a:br>
              <a:rPr lang="en-US" dirty="0"/>
            </a:br>
            <a:r>
              <a:rPr lang="en-US" dirty="0"/>
              <a:t>Reason #4: Gun Violence is Expensive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97B06-A494-AC47-B480-70524838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439088" cy="4188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opponents of gun control claim that implementing gun control laws would result in America’s Gun Industry loosing a lot of money for no reason.</a:t>
            </a:r>
          </a:p>
          <a:p>
            <a:r>
              <a:rPr lang="en-US" dirty="0"/>
              <a:t>Gun Industry Estimated Worth = $28 Billion</a:t>
            </a:r>
          </a:p>
          <a:p>
            <a:r>
              <a:rPr lang="en-US" dirty="0"/>
              <a:t>In fact, Gun Violence is significantly MORE EXPENSIVE than the Gun Industry. Therefore, gun control would help reduce societal costs associated with gun violence. </a:t>
            </a:r>
          </a:p>
          <a:p>
            <a:r>
              <a:rPr lang="en-US" dirty="0"/>
              <a:t>At least 50% of the gun violence costs are paid by taxpayers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9E6E-CB7C-7543-B168-515B12DB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12" y="3859213"/>
            <a:ext cx="4597400" cy="276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EDB03-B761-DC47-920F-03FBAED6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36" y="1988261"/>
            <a:ext cx="3546784" cy="1699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09B26-226D-9E44-A477-23C58C9BB1C3}"/>
              </a:ext>
            </a:extLst>
          </p:cNvPr>
          <p:cNvSpPr txBox="1"/>
          <p:nvPr/>
        </p:nvSpPr>
        <p:spPr>
          <a:xfrm>
            <a:off x="6315040" y="3496488"/>
            <a:ext cx="528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 </a:t>
            </a:r>
            <a:r>
              <a:rPr lang="en-US" sz="1200" dirty="0" err="1"/>
              <a:t>Giffords</a:t>
            </a:r>
            <a:r>
              <a:rPr lang="en-US" sz="1200" dirty="0"/>
              <a:t> Law Center to Prevent Gun Violence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082E6-43A4-254E-A38B-A94CD19127E2}"/>
              </a:ext>
            </a:extLst>
          </p:cNvPr>
          <p:cNvSpPr txBox="1"/>
          <p:nvPr/>
        </p:nvSpPr>
        <p:spPr>
          <a:xfrm>
            <a:off x="6095623" y="6572676"/>
            <a:ext cx="528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 Pacific Institute for Research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42879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C29F-8513-574D-8F35-5C92C373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FD8959-F806-4162-BDBB-18F4DB413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1932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04B129-D10F-6B4A-953D-5B338BA3289F}"/>
              </a:ext>
            </a:extLst>
          </p:cNvPr>
          <p:cNvSpPr txBox="1"/>
          <p:nvPr/>
        </p:nvSpPr>
        <p:spPr>
          <a:xfrm>
            <a:off x="1057275" y="2310056"/>
            <a:ext cx="954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American Society needs more gun control because…</a:t>
            </a:r>
          </a:p>
        </p:txBody>
      </p:sp>
    </p:spTree>
    <p:extLst>
      <p:ext uri="{BB962C8B-B14F-4D97-AF65-F5344CB8AC3E}">
        <p14:creationId xmlns:p14="http://schemas.microsoft.com/office/powerpoint/2010/main" val="376422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E88A-6E87-584C-AC5A-74E27982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97735-E177-F549-B5E9-C1EE7EC44FE7}"/>
              </a:ext>
            </a:extLst>
          </p:cNvPr>
          <p:cNvSpPr txBox="1"/>
          <p:nvPr/>
        </p:nvSpPr>
        <p:spPr>
          <a:xfrm>
            <a:off x="500064" y="2149019"/>
            <a:ext cx="1088193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https://www.criminaljusticedegreehub.com/debate-gun-control-effective/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https://www.forbes.com/sites/elizabethmacbride/2018/11/25/americas-gun-business-is-28b-the-gun-violence-business-is-bigger/#6427e72f3ae8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https://lawcenter.giffords.org/costs-of-gun-violence-statistics/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https://www.citylab.com/life/2019/04/gun-control-firearms-law-deaths-shooting-state-data-research/586363/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https://www.theguardian.com/us-news/2016/mar/15/so-america-this-is-how-you-do-gun-control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https://www.washingtonpost.com/graphics/business/wonkblog/suicide-rates/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3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1DC7C-CD82-F14A-848A-2C9FF351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Claim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1970-CFDC-7544-B3D8-9BC4A3C7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The United States needs more legislation for gun control because </a:t>
            </a:r>
            <a:r>
              <a:rPr lang="en-US" sz="4400" b="1" dirty="0">
                <a:solidFill>
                  <a:srgbClr val="FF0000"/>
                </a:solidFill>
              </a:rPr>
              <a:t>gun control laws are effective</a:t>
            </a:r>
            <a:r>
              <a:rPr lang="en-US" sz="4400" b="1" dirty="0"/>
              <a:t> in creating a </a:t>
            </a:r>
            <a:r>
              <a:rPr lang="en-US" sz="4400" b="1" dirty="0">
                <a:solidFill>
                  <a:srgbClr val="FF0000"/>
                </a:solidFill>
              </a:rPr>
              <a:t>better </a:t>
            </a:r>
            <a:r>
              <a:rPr lang="en-US" sz="4400" b="1" dirty="0"/>
              <a:t>society. </a:t>
            </a:r>
          </a:p>
        </p:txBody>
      </p:sp>
    </p:spTree>
    <p:extLst>
      <p:ext uri="{BB962C8B-B14F-4D97-AF65-F5344CB8AC3E}">
        <p14:creationId xmlns:p14="http://schemas.microsoft.com/office/powerpoint/2010/main" val="3566273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7C7D-BCC3-5B4D-8D97-2C40A390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Examples of State Gun Control Laws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A53F8-B2D2-C748-AB33-6513C30F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 anchor="t">
            <a:normAutofit/>
          </a:bodyPr>
          <a:lstStyle/>
          <a:p>
            <a:r>
              <a:rPr lang="en-US" sz="2800" dirty="0"/>
              <a:t>Background Checks</a:t>
            </a:r>
          </a:p>
          <a:p>
            <a:r>
              <a:rPr lang="en-US" sz="2800" dirty="0"/>
              <a:t>21 Age limit for possession of handgun</a:t>
            </a:r>
          </a:p>
          <a:p>
            <a:r>
              <a:rPr lang="en-US" sz="2800" dirty="0"/>
              <a:t>Can carry concealed handgun only with permit</a:t>
            </a:r>
          </a:p>
          <a:p>
            <a:r>
              <a:rPr lang="en-US" sz="2800" dirty="0"/>
              <a:t>Assault-weapons ban</a:t>
            </a:r>
          </a:p>
          <a:p>
            <a:r>
              <a:rPr lang="en-US" sz="2800" dirty="0"/>
              <a:t>People  with violent misdemeanors cannot own a gun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Note: Gun Control Laws vary from state to state.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C436-5D67-564B-A8FC-F6432E66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Reason #1: Gun Control Reduces Gun Death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2525-2970-3144-8874-3A356886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The Graph to the right shows a map of the United States with each state given a “grade” for the level of gun control. </a:t>
            </a:r>
          </a:p>
          <a:p>
            <a:pPr lvl="1"/>
            <a:r>
              <a:rPr lang="en-US" sz="1800" dirty="0"/>
              <a:t>A =  Hard to get a gun</a:t>
            </a:r>
          </a:p>
          <a:p>
            <a:pPr lvl="1"/>
            <a:r>
              <a:rPr lang="en-US" sz="1800" dirty="0"/>
              <a:t>F =  Easy to get a gun</a:t>
            </a:r>
          </a:p>
          <a:p>
            <a:r>
              <a:rPr lang="en-US" sz="2000" dirty="0"/>
              <a:t> The slightly darker lined countries are those with the worst gun death rates in America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75269E85-90EC-834E-B7FA-27427F65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620" y="2413000"/>
            <a:ext cx="6219811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C7FBD-AF00-FD4E-A30D-03AA115AA3F3}"/>
              </a:ext>
            </a:extLst>
          </p:cNvPr>
          <p:cNvSpPr txBox="1"/>
          <p:nvPr/>
        </p:nvSpPr>
        <p:spPr>
          <a:xfrm>
            <a:off x="5597337" y="6272312"/>
            <a:ext cx="528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 </a:t>
            </a:r>
            <a:r>
              <a:rPr lang="en-US" sz="1200" dirty="0" err="1"/>
              <a:t>Giffords</a:t>
            </a:r>
            <a:r>
              <a:rPr lang="en-US" sz="1200" dirty="0"/>
              <a:t> Law Center to Prevent Gun Violence</a:t>
            </a:r>
          </a:p>
        </p:txBody>
      </p:sp>
    </p:spTree>
    <p:extLst>
      <p:ext uri="{BB962C8B-B14F-4D97-AF65-F5344CB8AC3E}">
        <p14:creationId xmlns:p14="http://schemas.microsoft.com/office/powerpoint/2010/main" val="32409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CA5A-3DA3-B945-B87C-AC0E04D4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Reason #1: Gun Control Reduces Gun Death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6C611-8E9D-F546-B62E-81BE15FB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Generally, states with stronger gun control laws (A) result in significantly less deaths than countries with looser gun control laws.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B8DD2-F2F6-5F40-8885-01D417AE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36" y="2413000"/>
            <a:ext cx="7156337" cy="330980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59DE5-A4EB-5A4D-8280-223D23789FE5}"/>
              </a:ext>
            </a:extLst>
          </p:cNvPr>
          <p:cNvSpPr txBox="1"/>
          <p:nvPr/>
        </p:nvSpPr>
        <p:spPr>
          <a:xfrm>
            <a:off x="6086912" y="5906700"/>
            <a:ext cx="528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 </a:t>
            </a:r>
            <a:r>
              <a:rPr lang="en-US" sz="1200" dirty="0" err="1"/>
              <a:t>Giffords</a:t>
            </a:r>
            <a:r>
              <a:rPr lang="en-US" sz="1200" dirty="0"/>
              <a:t> Law Center to Prevent Gun Violence</a:t>
            </a:r>
          </a:p>
        </p:txBody>
      </p:sp>
    </p:spTree>
    <p:extLst>
      <p:ext uri="{BB962C8B-B14F-4D97-AF65-F5344CB8AC3E}">
        <p14:creationId xmlns:p14="http://schemas.microsoft.com/office/powerpoint/2010/main" val="272932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7D0F-85B1-3848-A7A8-3A2536D2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Reason #2: Guns Control has been effective in other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255C-EAEC-EF48-95A5-3BCC965B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4" y="2128480"/>
            <a:ext cx="3224650" cy="4445000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Australia had a “wake-up call” 20 years ago when Martin Bryant went on a shooting spree killing 30 people in half in hour. </a:t>
            </a:r>
          </a:p>
          <a:p>
            <a:r>
              <a:rPr lang="en-US" dirty="0"/>
              <a:t>The Prime Minster of Australia introduced the National Firearms Agreement which implemented several methods of gun control. </a:t>
            </a:r>
          </a:p>
          <a:p>
            <a:r>
              <a:rPr lang="en-US" dirty="0"/>
              <a:t>This resulted in no mass shootings in the 20 years since the law was implemented. </a:t>
            </a:r>
          </a:p>
        </p:txBody>
      </p:sp>
      <p:pic>
        <p:nvPicPr>
          <p:cNvPr id="6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79B3814D-0E97-124D-80C2-F91708366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741"/>
          <a:stretch/>
        </p:blipFill>
        <p:spPr>
          <a:xfrm>
            <a:off x="3603363" y="2837219"/>
            <a:ext cx="2213349" cy="266787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1F3833-8C54-8347-BEA6-EA6C23DA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2511" y="2412999"/>
            <a:ext cx="5996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3033-5C05-B949-A657-5B249B78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Reason #2: Guns Control has been effective in other countries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97B06-A494-AC47-B480-70524838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United States has the largest gun related deaths in comparison to other developed countries. 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A378E4-3EB8-DB4C-9625-75057134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41" y="2413000"/>
            <a:ext cx="548536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512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0FE7-ABB7-3E4B-9F3E-37843A1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Reason #3: More specifically, Gun Control reduces the number of suicides.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33FE-879C-5A49-9712-4D77B9EEF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4" y="2413000"/>
            <a:ext cx="2596000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Guns are the most common method for people to commit suicide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CF7E-CA8F-D642-8CD0-F1680B7B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88" y="2080210"/>
            <a:ext cx="7643187" cy="36305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053F3-50FA-5B42-8A71-2B982913015E}"/>
              </a:ext>
            </a:extLst>
          </p:cNvPr>
          <p:cNvSpPr txBox="1"/>
          <p:nvPr/>
        </p:nvSpPr>
        <p:spPr>
          <a:xfrm>
            <a:off x="4514850" y="5929313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Kim </a:t>
            </a:r>
            <a:r>
              <a:rPr lang="en-US" dirty="0" err="1"/>
              <a:t>Soffen</a:t>
            </a:r>
            <a:r>
              <a:rPr lang="en-US" dirty="0"/>
              <a:t>, Washington Post</a:t>
            </a:r>
          </a:p>
        </p:txBody>
      </p:sp>
    </p:spTree>
    <p:extLst>
      <p:ext uri="{BB962C8B-B14F-4D97-AF65-F5344CB8AC3E}">
        <p14:creationId xmlns:p14="http://schemas.microsoft.com/office/powerpoint/2010/main" val="314058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E4DC-36B4-1B47-925D-792C537C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Reason #3: More specifically, Gun Control reduces the number of suicides.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9D9A9-CD4D-284B-A049-0DFECCB75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181912" cy="3632200"/>
          </a:xfrm>
        </p:spPr>
        <p:txBody>
          <a:bodyPr>
            <a:normAutofit/>
          </a:bodyPr>
          <a:lstStyle/>
          <a:p>
            <a:r>
              <a:rPr lang="en-US" sz="2000" dirty="0"/>
              <a:t>“Research shows that the </a:t>
            </a:r>
            <a:r>
              <a:rPr lang="en-US" sz="2000" b="1" dirty="0">
                <a:solidFill>
                  <a:srgbClr val="FFFF00"/>
                </a:solidFill>
              </a:rPr>
              <a:t>longer it takes someone to obtain a weapon </a:t>
            </a:r>
            <a:r>
              <a:rPr lang="en-US" sz="2000" dirty="0"/>
              <a:t>— such as if they have to go out and buy one or if the state has a mandatory waiting period — the </a:t>
            </a:r>
            <a:r>
              <a:rPr lang="en-US" sz="2000" b="1" dirty="0">
                <a:solidFill>
                  <a:srgbClr val="FFFF00"/>
                </a:solidFill>
              </a:rPr>
              <a:t>more likely they are to decide against killing themselves </a:t>
            </a:r>
            <a:r>
              <a:rPr lang="en-US" sz="2000" dirty="0"/>
              <a:t>or choose an alternative, less lethal method.” – Washington Post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E9C7477-73AD-D24C-8E77-E3BE20DD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19" y="1998663"/>
            <a:ext cx="4754523" cy="47307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EE118-589E-B442-9B60-CB88FF731A85}"/>
              </a:ext>
            </a:extLst>
          </p:cNvPr>
          <p:cNvSpPr txBox="1"/>
          <p:nvPr/>
        </p:nvSpPr>
        <p:spPr>
          <a:xfrm>
            <a:off x="6258719" y="6272312"/>
            <a:ext cx="528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The Washington Post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0120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645</Words>
  <Application>Microsoft Macintosh PowerPoint</Application>
  <PresentationFormat>Widescreen</PresentationFormat>
  <Paragraphs>65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2</vt:lpstr>
      <vt:lpstr>Quotable</vt:lpstr>
      <vt:lpstr>We need more GUN CONTROL laws!!</vt:lpstr>
      <vt:lpstr>Claim </vt:lpstr>
      <vt:lpstr>Examples of State Gun Control Laws</vt:lpstr>
      <vt:lpstr>Reason #1: Gun Control Reduces Gun Death Rate </vt:lpstr>
      <vt:lpstr>Reason #1: Gun Control Reduces Gun Death Rate </vt:lpstr>
      <vt:lpstr>Reason #2: Guns Control has been effective in other countries</vt:lpstr>
      <vt:lpstr>Reason #2: Guns Control has been effective in other countries</vt:lpstr>
      <vt:lpstr>Reason #3: More specifically, Gun Control reduces the number of suicides. </vt:lpstr>
      <vt:lpstr>Reason #3: More specifically, Gun Control reduces the number of suicides. </vt:lpstr>
      <vt:lpstr>Let’s talk money! Reason #4: Gun Violence is Expensive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need more GUN CONTROL laws!!</dc:title>
  <dc:creator>Tanvi W.</dc:creator>
  <cp:lastModifiedBy>Tanvi W.</cp:lastModifiedBy>
  <cp:revision>2</cp:revision>
  <dcterms:created xsi:type="dcterms:W3CDTF">2019-04-27T18:54:55Z</dcterms:created>
  <dcterms:modified xsi:type="dcterms:W3CDTF">2019-04-27T19:01:17Z</dcterms:modified>
</cp:coreProperties>
</file>